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698" r:id="rId2"/>
  </p:sldMasterIdLst>
  <p:notesMasterIdLst>
    <p:notesMasterId r:id="rId21"/>
  </p:notesMasterIdLst>
  <p:handoutMasterIdLst>
    <p:handoutMasterId r:id="rId22"/>
  </p:handoutMasterIdLst>
  <p:sldIdLst>
    <p:sldId id="265" r:id="rId3"/>
    <p:sldId id="264" r:id="rId4"/>
    <p:sldId id="269" r:id="rId5"/>
    <p:sldId id="278" r:id="rId6"/>
    <p:sldId id="280" r:id="rId7"/>
    <p:sldId id="279" r:id="rId8"/>
    <p:sldId id="282" r:id="rId9"/>
    <p:sldId id="281" r:id="rId10"/>
    <p:sldId id="283" r:id="rId11"/>
    <p:sldId id="284" r:id="rId12"/>
    <p:sldId id="285" r:id="rId13"/>
    <p:sldId id="286" r:id="rId14"/>
    <p:sldId id="287" r:id="rId15"/>
    <p:sldId id="288" r:id="rId16"/>
    <p:sldId id="290" r:id="rId17"/>
    <p:sldId id="291" r:id="rId18"/>
    <p:sldId id="289" r:id="rId19"/>
    <p:sldId id="292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330AC"/>
    <a:srgbClr val="0432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7" autoAdjust="0"/>
    <p:restoredTop sz="94650" autoAdjust="0"/>
  </p:normalViewPr>
  <p:slideViewPr>
    <p:cSldViewPr snapToGrid="0" snapToObjects="1" showGuides="1">
      <p:cViewPr varScale="1">
        <p:scale>
          <a:sx n="148" d="100"/>
          <a:sy n="148" d="100"/>
        </p:scale>
        <p:origin x="184" y="376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5/18/21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5/18/21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Редактируемый элемент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Город и год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Место для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/>
              <a:t>Контактные данные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72979" y="2277109"/>
            <a:ext cx="6198041" cy="589282"/>
          </a:xfrm>
        </p:spPr>
        <p:txBody>
          <a:bodyPr>
            <a:noAutofit/>
          </a:bodyPr>
          <a:lstStyle/>
          <a:p>
            <a:r>
              <a:rPr lang="en-US" sz="4000" dirty="0"/>
              <a:t> </a:t>
            </a:r>
            <a:r>
              <a:rPr lang="ru-RU" sz="4000" dirty="0"/>
              <a:t>Электросамокаты</a:t>
            </a:r>
            <a:endParaRPr lang="en-US" sz="4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71599" y="4094037"/>
            <a:ext cx="6400800" cy="589281"/>
          </a:xfrm>
        </p:spPr>
        <p:txBody>
          <a:bodyPr>
            <a:normAutofit/>
          </a:bodyPr>
          <a:lstStyle/>
          <a:p>
            <a:pPr algn="l"/>
            <a:r>
              <a:rPr lang="ru-RU" sz="2000" dirty="0"/>
              <a:t>Петренко Алексей Вячеславович, </a:t>
            </a:r>
            <a:r>
              <a:rPr lang="en-US" sz="2000" dirty="0"/>
              <a:t>P4117</a:t>
            </a:r>
            <a:r>
              <a:rPr lang="ru-RU" sz="2000" dirty="0"/>
              <a:t>1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 err="1">
                <a:solidFill>
                  <a:srgbClr val="0330AC"/>
                </a:solidFill>
              </a:rPr>
              <a:t>Rdflib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4</a:t>
            </a:r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CB1475-F5D2-904F-A978-B132EC7E1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51" y="601509"/>
            <a:ext cx="4347897" cy="3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37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 err="1">
                <a:solidFill>
                  <a:srgbClr val="0330AC"/>
                </a:solidFill>
              </a:rPr>
              <a:t>Rdflib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4</a:t>
            </a: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375A51C-3624-6B43-AEF1-85AB985D2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86" y="706983"/>
            <a:ext cx="2646064" cy="3729534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6962E7A-F476-E141-A0D6-43792CC6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185" y="706983"/>
            <a:ext cx="4392645" cy="41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33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SPARQL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4</a:t>
            </a:r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4720CB6-C26D-E543-AE31-0B004BD9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1" y="672861"/>
            <a:ext cx="4467555" cy="3115214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739C0FC-C770-104E-ADC2-1A3AC6B42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951" y="1621765"/>
            <a:ext cx="4954992" cy="30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56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SPARQL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4</a:t>
            </a:r>
          </a:p>
        </p:txBody>
      </p:sp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223F44B-E356-4948-A219-36734672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51" y="612475"/>
            <a:ext cx="4783687" cy="3306074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DFD48E1-6CAB-424A-8128-87346229F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06" y="1162156"/>
            <a:ext cx="4407393" cy="383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78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 err="1">
                <a:solidFill>
                  <a:srgbClr val="0330AC"/>
                </a:solidFill>
              </a:rPr>
              <a:t>VoID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4</a:t>
            </a:r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E3CC0B8-3262-7445-AC4B-EF9536133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052" y="580168"/>
            <a:ext cx="5273895" cy="398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45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SHACL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4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DDA9B1-C007-D241-A4EA-EF5F3CF4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890" y="591260"/>
            <a:ext cx="5040220" cy="396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53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SHACL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4</a:t>
            </a:r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9B75BF3-34A1-D247-872F-7932D1EFB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64" y="780212"/>
            <a:ext cx="6620472" cy="358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9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Documentation with </a:t>
            </a:r>
            <a:r>
              <a:rPr lang="en-US" sz="2400" dirty="0" err="1">
                <a:solidFill>
                  <a:srgbClr val="0330AC"/>
                </a:solidFill>
              </a:rPr>
              <a:t>Pylodo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4</a:t>
            </a: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C4DDF28-2F47-3A42-A49D-8A67D3569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107" y="754851"/>
            <a:ext cx="6345786" cy="363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84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Проблемы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64EF3F-649F-F34F-B852-01E540429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7443" y="1147505"/>
            <a:ext cx="3611094" cy="2848490"/>
          </a:xfrm>
        </p:spPr>
        <p:txBody>
          <a:bodyPr>
            <a:normAutofit/>
          </a:bodyPr>
          <a:lstStyle/>
          <a:p>
            <a:pPr marL="0" indent="0" algn="just">
              <a:buClr>
                <a:srgbClr val="1946BA"/>
              </a:buClr>
              <a:buNone/>
            </a:pPr>
            <a:r>
              <a:rPr lang="ru-RU" sz="2000" dirty="0">
                <a:solidFill>
                  <a:srgbClr val="0330AC"/>
                </a:solidFill>
              </a:rPr>
              <a:t>Технические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330AC"/>
                </a:solidFill>
              </a:rPr>
              <a:t>Парсинг данных занимал много времени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330AC"/>
                </a:solidFill>
              </a:rPr>
              <a:t>Работа с </a:t>
            </a:r>
            <a:r>
              <a:rPr lang="en-US" sz="1600" dirty="0">
                <a:solidFill>
                  <a:srgbClr val="0330AC"/>
                </a:solidFill>
              </a:rPr>
              <a:t>Protege </a:t>
            </a:r>
            <a:r>
              <a:rPr lang="ru-RU" sz="1600" dirty="0">
                <a:solidFill>
                  <a:srgbClr val="0330AC"/>
                </a:solidFill>
              </a:rPr>
              <a:t>на </a:t>
            </a:r>
            <a:r>
              <a:rPr lang="en-US" sz="1600" dirty="0">
                <a:solidFill>
                  <a:srgbClr val="0330AC"/>
                </a:solidFill>
              </a:rPr>
              <a:t>MacOS</a:t>
            </a:r>
            <a:r>
              <a:rPr lang="ru-RU" sz="1600" dirty="0">
                <a:solidFill>
                  <a:srgbClr val="0330AC"/>
                </a:solidFill>
              </a:rPr>
              <a:t> </a:t>
            </a:r>
            <a:endParaRPr lang="en-US" sz="1600" dirty="0">
              <a:solidFill>
                <a:srgbClr val="0330AC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D25DBB-5207-D647-9110-C3B261B4FD17}"/>
              </a:ext>
            </a:extLst>
          </p:cNvPr>
          <p:cNvSpPr txBox="1">
            <a:spLocks/>
          </p:cNvSpPr>
          <p:nvPr/>
        </p:nvSpPr>
        <p:spPr>
          <a:xfrm>
            <a:off x="4572000" y="1147505"/>
            <a:ext cx="4270314" cy="284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rgbClr val="1946BA"/>
              </a:buClr>
              <a:buFontTx/>
              <a:buNone/>
            </a:pPr>
            <a:r>
              <a:rPr lang="ru-RU" sz="2000" dirty="0">
                <a:solidFill>
                  <a:srgbClr val="0330AC"/>
                </a:solidFill>
              </a:rPr>
              <a:t>Концептуальные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330AC"/>
                </a:solidFill>
              </a:rPr>
              <a:t>Несогласованные данные, которые постоянно приходилось перезаливать и добавлять новые уровни предобработки для корректной работы (</a:t>
            </a:r>
            <a:r>
              <a:rPr lang="en-US" sz="1600" dirty="0">
                <a:solidFill>
                  <a:srgbClr val="0330AC"/>
                </a:solidFill>
              </a:rPr>
              <a:t>Reasoner, SHACL)</a:t>
            </a:r>
            <a:endParaRPr lang="ru-RU" sz="1600" dirty="0">
              <a:solidFill>
                <a:srgbClr val="0330AC"/>
              </a:solidFill>
            </a:endParaRP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330AC"/>
                </a:solidFill>
              </a:rPr>
              <a:t>Поиск информации</a:t>
            </a:r>
            <a:r>
              <a:rPr lang="en-US" sz="1600" dirty="0">
                <a:solidFill>
                  <a:srgbClr val="0330AC"/>
                </a:solidFill>
              </a:rPr>
              <a:t> </a:t>
            </a:r>
            <a:r>
              <a:rPr lang="ru-RU" sz="1600" dirty="0">
                <a:solidFill>
                  <a:srgbClr val="0330AC"/>
                </a:solidFill>
              </a:rPr>
              <a:t>для выполнения таких этапов как </a:t>
            </a:r>
            <a:r>
              <a:rPr lang="en-US" sz="1600" dirty="0" err="1">
                <a:solidFill>
                  <a:srgbClr val="0330AC"/>
                </a:solidFill>
              </a:rPr>
              <a:t>VoID</a:t>
            </a:r>
            <a:r>
              <a:rPr lang="en-US" sz="1600" dirty="0">
                <a:solidFill>
                  <a:srgbClr val="0330AC"/>
                </a:solidFill>
              </a:rPr>
              <a:t> </a:t>
            </a:r>
            <a:r>
              <a:rPr lang="ru-RU" sz="1600" dirty="0">
                <a:solidFill>
                  <a:srgbClr val="0330AC"/>
                </a:solidFill>
              </a:rPr>
              <a:t>и </a:t>
            </a:r>
            <a:r>
              <a:rPr lang="en-US" sz="1600" dirty="0">
                <a:solidFill>
                  <a:srgbClr val="0330AC"/>
                </a:solidFill>
              </a:rPr>
              <a:t>SHACL</a:t>
            </a:r>
          </a:p>
        </p:txBody>
      </p:sp>
    </p:spTree>
    <p:extLst>
      <p:ext uri="{BB962C8B-B14F-4D97-AF65-F5344CB8AC3E}">
        <p14:creationId xmlns:p14="http://schemas.microsoft.com/office/powerpoint/2010/main" val="2615964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39" y="1147505"/>
            <a:ext cx="4103361" cy="2848490"/>
          </a:xfrm>
        </p:spPr>
        <p:txBody>
          <a:bodyPr>
            <a:normAutofit/>
          </a:bodyPr>
          <a:lstStyle/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Набирающий популярность вид транспорта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Возможность передвижения без пробок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Не требует наличия прав (пока что…)</a:t>
            </a:r>
            <a:endParaRPr lang="en-US" sz="2000" dirty="0">
              <a:solidFill>
                <a:srgbClr val="0330AC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Актуальность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B6C7B-8484-BD4C-B732-932F8B6F132C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2</a:t>
            </a:r>
          </a:p>
        </p:txBody>
      </p:sp>
      <p:pic>
        <p:nvPicPr>
          <p:cNvPr id="5" name="Рисунок 4" descr="Изображение выглядит как здание, земля, внешний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F25FABFA-56A6-7444-BF66-C5151231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14" y="1285875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56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033" y="932664"/>
            <a:ext cx="6273934" cy="819318"/>
          </a:xfrm>
        </p:spPr>
        <p:txBody>
          <a:bodyPr>
            <a:normAutofit/>
          </a:bodyPr>
          <a:lstStyle/>
          <a:p>
            <a:pPr marL="0" indent="0" algn="ctr">
              <a:buClr>
                <a:srgbClr val="1946BA"/>
              </a:buClr>
              <a:buNone/>
            </a:pPr>
            <a:r>
              <a:rPr lang="ru-RU" sz="2000" dirty="0">
                <a:solidFill>
                  <a:srgbClr val="0330AC"/>
                </a:solidFill>
              </a:rPr>
              <a:t>Разработать базу знаний для системы рекомендаций по подбору электросамокатов</a:t>
            </a:r>
            <a:endParaRPr lang="en-US" sz="2000" dirty="0">
              <a:solidFill>
                <a:srgbClr val="0330AC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Цель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D357C-A1BF-DA4B-8E01-C81E56341EFC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3</a:t>
            </a:r>
          </a:p>
        </p:txBody>
      </p:sp>
      <p:pic>
        <p:nvPicPr>
          <p:cNvPr id="4" name="Рисунок 3" descr="Изображение выглядит как внешний, воздух&#10;&#10;Автоматически созданное описание">
            <a:extLst>
              <a:ext uri="{FF2B5EF4-FFF2-40B4-BE49-F238E27FC236}">
                <a16:creationId xmlns:a16="http://schemas.microsoft.com/office/drawing/2014/main" id="{A7EE54AB-7623-5048-9CA8-41983288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25" y="1966030"/>
            <a:ext cx="1844084" cy="1844084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порт&#10;&#10;Автоматически созданное описание">
            <a:extLst>
              <a:ext uri="{FF2B5EF4-FFF2-40B4-BE49-F238E27FC236}">
                <a16:creationId xmlns:a16="http://schemas.microsoft.com/office/drawing/2014/main" id="{E5B33FCB-24C4-E74C-9266-369FB28E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958" y="1966030"/>
            <a:ext cx="1844084" cy="184408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ранспорт&#10;&#10;Автоматически созданное описание">
            <a:extLst>
              <a:ext uri="{FF2B5EF4-FFF2-40B4-BE49-F238E27FC236}">
                <a16:creationId xmlns:a16="http://schemas.microsoft.com/office/drawing/2014/main" id="{323442D0-0F5B-C34A-BDC5-E5342ADC5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491" y="1932862"/>
            <a:ext cx="1844084" cy="184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19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Аудитория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64EF3F-649F-F34F-B852-01E540429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7442" y="1147505"/>
            <a:ext cx="6811493" cy="2848490"/>
          </a:xfrm>
        </p:spPr>
        <p:txBody>
          <a:bodyPr>
            <a:normAutofit/>
          </a:bodyPr>
          <a:lstStyle/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Люди, желающие вступить в комьюнити </a:t>
            </a:r>
            <a:r>
              <a:rPr lang="en-US" sz="2000" dirty="0">
                <a:solidFill>
                  <a:srgbClr val="0330AC"/>
                </a:solidFill>
              </a:rPr>
              <a:t>“</a:t>
            </a:r>
            <a:r>
              <a:rPr lang="ru-RU" sz="2000" dirty="0">
                <a:solidFill>
                  <a:srgbClr val="0330AC"/>
                </a:solidFill>
              </a:rPr>
              <a:t>самокатоводов</a:t>
            </a:r>
            <a:r>
              <a:rPr lang="en-US" sz="2000" dirty="0">
                <a:solidFill>
                  <a:srgbClr val="0330AC"/>
                </a:solidFill>
              </a:rPr>
              <a:t>”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Люди со стажем, которые ищут самокаты по специфическим критериям</a:t>
            </a:r>
            <a:endParaRPr lang="en-US" sz="2000" dirty="0">
              <a:solidFill>
                <a:srgbClr val="0330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235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Функционал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64EF3F-649F-F34F-B852-01E540429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6253" y="1040657"/>
            <a:ext cx="6811493" cy="767559"/>
          </a:xfrm>
        </p:spPr>
        <p:txBody>
          <a:bodyPr>
            <a:normAutofit/>
          </a:bodyPr>
          <a:lstStyle/>
          <a:p>
            <a:pPr marL="0" indent="0" algn="ctr">
              <a:buClr>
                <a:srgbClr val="1946BA"/>
              </a:buClr>
              <a:buNone/>
            </a:pPr>
            <a:r>
              <a:rPr lang="ru-RU" sz="2000" dirty="0">
                <a:solidFill>
                  <a:srgbClr val="0330AC"/>
                </a:solidFill>
              </a:rPr>
              <a:t>Подбор конкретных моделей электросамокатов исходя как из технических, так и из описательных характеристик</a:t>
            </a:r>
            <a:endParaRPr lang="en-US" sz="2000" dirty="0">
              <a:solidFill>
                <a:srgbClr val="0330AC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3863E9-5FC8-644E-B083-23CAA3AFFE1D}"/>
              </a:ext>
            </a:extLst>
          </p:cNvPr>
          <p:cNvSpPr txBox="1">
            <a:spLocks/>
          </p:cNvSpPr>
          <p:nvPr/>
        </p:nvSpPr>
        <p:spPr>
          <a:xfrm>
            <a:off x="379561" y="1980744"/>
            <a:ext cx="4192438" cy="2294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946BA"/>
              </a:buClr>
              <a:buFontTx/>
              <a:buNone/>
            </a:pPr>
            <a:r>
              <a:rPr lang="ru-RU" sz="2000" dirty="0">
                <a:solidFill>
                  <a:srgbClr val="0330AC"/>
                </a:solidFill>
              </a:rPr>
              <a:t>Технические</a:t>
            </a:r>
            <a:r>
              <a:rPr lang="en-US" sz="2000" dirty="0">
                <a:solidFill>
                  <a:srgbClr val="0330AC"/>
                </a:solidFill>
              </a:rPr>
              <a:t>: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Запас хода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Максимальная скорость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Мощность</a:t>
            </a:r>
            <a:endParaRPr lang="en-US" sz="2000" dirty="0">
              <a:solidFill>
                <a:srgbClr val="0330AC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6C4F9-84AF-3C49-B4D4-2D872F4F3343}"/>
              </a:ext>
            </a:extLst>
          </p:cNvPr>
          <p:cNvSpPr txBox="1">
            <a:spLocks/>
          </p:cNvSpPr>
          <p:nvPr/>
        </p:nvSpPr>
        <p:spPr>
          <a:xfrm>
            <a:off x="4571999" y="1980744"/>
            <a:ext cx="4192438" cy="2294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946BA"/>
              </a:buClr>
              <a:buFontTx/>
              <a:buNone/>
            </a:pPr>
            <a:r>
              <a:rPr lang="ru-RU" sz="2000" dirty="0">
                <a:solidFill>
                  <a:srgbClr val="0330AC"/>
                </a:solidFill>
              </a:rPr>
              <a:t>Описательные</a:t>
            </a:r>
            <a:r>
              <a:rPr lang="en-US" sz="2000" dirty="0">
                <a:solidFill>
                  <a:srgbClr val="0330AC"/>
                </a:solidFill>
              </a:rPr>
              <a:t>: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Стильный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Удобный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Надежный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Кастомизируемый</a:t>
            </a:r>
            <a:endParaRPr lang="en-US" sz="2000" dirty="0">
              <a:solidFill>
                <a:srgbClr val="0330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890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Источники данных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64EF3F-649F-F34F-B852-01E540429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687" y="797909"/>
            <a:ext cx="3330034" cy="421419"/>
          </a:xfrm>
        </p:spPr>
        <p:txBody>
          <a:bodyPr>
            <a:normAutofit/>
          </a:bodyPr>
          <a:lstStyle/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330AC"/>
                </a:solidFill>
              </a:rPr>
              <a:t>https://e-samokat.com</a:t>
            </a:r>
            <a:endParaRPr lang="ru-RU" sz="2000" dirty="0">
              <a:solidFill>
                <a:srgbClr val="0330AC"/>
              </a:solidFill>
            </a:endParaRPr>
          </a:p>
          <a:p>
            <a:pPr marL="0" indent="0" algn="just">
              <a:buClr>
                <a:srgbClr val="1946BA"/>
              </a:buClr>
              <a:buNone/>
            </a:pPr>
            <a:endParaRPr lang="ru-RU" sz="2000" dirty="0">
              <a:solidFill>
                <a:srgbClr val="0330AC"/>
              </a:solidFill>
            </a:endParaRP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330AC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32057B-C4C4-1742-AA06-B07A63CEB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26" y="1219328"/>
            <a:ext cx="6379276" cy="34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7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Онтология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4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DA511B-8F1D-514C-873E-E6177CE0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76" y="761081"/>
            <a:ext cx="1793949" cy="3364501"/>
          </a:xfrm>
          <a:prstGeom prst="rect">
            <a:avLst/>
          </a:prstGeom>
        </p:spPr>
      </p:pic>
      <p:pic>
        <p:nvPicPr>
          <p:cNvPr id="6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EF046F8-73FD-984A-86DB-7A91A259A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401" y="761081"/>
            <a:ext cx="2349500" cy="29591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86BEE335-F006-3E40-BCD4-642EBED33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77" y="761081"/>
            <a:ext cx="2540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47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Компетентностные вопросы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64EF3F-649F-F34F-B852-01E540429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687" y="797908"/>
            <a:ext cx="6124992" cy="3610189"/>
          </a:xfrm>
        </p:spPr>
        <p:txBody>
          <a:bodyPr>
            <a:normAutofit/>
          </a:bodyPr>
          <a:lstStyle/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Найти самые популярные детские трехколесные самокаты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Найти самокаты производителя </a:t>
            </a:r>
            <a:r>
              <a:rPr lang="en-US" sz="2000" dirty="0">
                <a:solidFill>
                  <a:srgbClr val="0330AC"/>
                </a:solidFill>
              </a:rPr>
              <a:t>X </a:t>
            </a:r>
            <a:r>
              <a:rPr lang="ru-RU" sz="2000" dirty="0">
                <a:solidFill>
                  <a:srgbClr val="0330AC"/>
                </a:solidFill>
              </a:rPr>
              <a:t>доступные в городе </a:t>
            </a:r>
            <a:r>
              <a:rPr lang="en-US" sz="2000" dirty="0">
                <a:solidFill>
                  <a:srgbClr val="0330AC"/>
                </a:solidFill>
              </a:rPr>
              <a:t>Y </a:t>
            </a:r>
            <a:r>
              <a:rPr lang="ru-RU" sz="2000" dirty="0">
                <a:solidFill>
                  <a:srgbClr val="0330AC"/>
                </a:solidFill>
              </a:rPr>
              <a:t>(для покупки)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Найти самые популярные городские самокаты, которые используется в прокате</a:t>
            </a:r>
            <a:endParaRPr lang="en-US" sz="2000" dirty="0">
              <a:solidFill>
                <a:srgbClr val="0330AC"/>
              </a:solidFill>
            </a:endParaRP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Найти самые популярные детские самокаты доступные в городе </a:t>
            </a:r>
            <a:r>
              <a:rPr lang="en-US" sz="2000" dirty="0">
                <a:solidFill>
                  <a:srgbClr val="0330AC"/>
                </a:solidFill>
              </a:rPr>
              <a:t>X (</a:t>
            </a:r>
            <a:r>
              <a:rPr lang="ru-RU" sz="2000" dirty="0">
                <a:solidFill>
                  <a:srgbClr val="0330AC"/>
                </a:solidFill>
              </a:rPr>
              <a:t>для покупки)</a:t>
            </a:r>
            <a:endParaRPr lang="en-US" sz="2000" dirty="0">
              <a:solidFill>
                <a:srgbClr val="0330AC"/>
              </a:solidFill>
            </a:endParaRP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330AC"/>
              </a:solidFill>
            </a:endParaRP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330AC"/>
              </a:solidFill>
            </a:endParaRPr>
          </a:p>
          <a:p>
            <a:pPr marL="0" indent="0" algn="just">
              <a:buClr>
                <a:srgbClr val="1946BA"/>
              </a:buClr>
              <a:buNone/>
            </a:pPr>
            <a:endParaRPr lang="ru-RU" sz="2000" dirty="0">
              <a:solidFill>
                <a:srgbClr val="0330AC"/>
              </a:solidFill>
            </a:endParaRP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330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845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Визуализация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4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094F072-B5B1-7047-8135-0E8F8EFC9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5212" y="540475"/>
            <a:ext cx="9529212" cy="423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4486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5159</TotalTime>
  <Words>205</Words>
  <Application>Microsoft Macintosh PowerPoint</Application>
  <PresentationFormat>Экран (16:9)</PresentationFormat>
  <Paragraphs>65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Cover</vt:lpstr>
      <vt:lpstr>1_Cover</vt:lpstr>
      <vt:lpstr> Электросамокаты</vt:lpstr>
      <vt:lpstr>Актуальность</vt:lpstr>
      <vt:lpstr>Цель</vt:lpstr>
      <vt:lpstr>Аудитория</vt:lpstr>
      <vt:lpstr>Функционал</vt:lpstr>
      <vt:lpstr>Источники данных</vt:lpstr>
      <vt:lpstr>Онтология</vt:lpstr>
      <vt:lpstr>Компетентностные вопросы</vt:lpstr>
      <vt:lpstr>Визуализация</vt:lpstr>
      <vt:lpstr>Rdflib</vt:lpstr>
      <vt:lpstr>Rdflib</vt:lpstr>
      <vt:lpstr>SPARQL</vt:lpstr>
      <vt:lpstr>SPARQL</vt:lpstr>
      <vt:lpstr>VoID</vt:lpstr>
      <vt:lpstr>SHACL</vt:lpstr>
      <vt:lpstr>SHACL</vt:lpstr>
      <vt:lpstr>Documentation with Pylodo</vt:lpstr>
      <vt:lpstr>Проблемы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Петренко Алексей Вячеславович</cp:lastModifiedBy>
  <cp:revision>149</cp:revision>
  <dcterms:created xsi:type="dcterms:W3CDTF">2014-06-27T12:30:22Z</dcterms:created>
  <dcterms:modified xsi:type="dcterms:W3CDTF">2021-05-18T10:34:48Z</dcterms:modified>
</cp:coreProperties>
</file>